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5" d="100"/>
          <a:sy n="145" d="100"/>
        </p:scale>
        <p:origin x="62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415323445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2" name="Shape 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47880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680358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9993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3079721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7960820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7646886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38400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389181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493252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9086972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0" name="Shape 1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05801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9495173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37543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7513898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333701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873345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680468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14345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80765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65383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2828977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39537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98204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750769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296062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457200" y="563759"/>
            <a:ext cx="8229600" cy="3009600"/>
          </a:xfrm>
          <a:prstGeom prst="rect">
            <a:avLst/>
          </a:prstGeom>
        </p:spPr>
        <p:txBody>
          <a:bodyPr lIns="91425" tIns="91425" rIns="91425" bIns="91425" anchor="t" anchorCtr="0"/>
          <a:lstStyle>
            <a:lvl1pPr>
              <a:spcBef>
                <a:spcPts val="0"/>
              </a:spcBef>
              <a:buSzPct val="100000"/>
              <a:defRPr sz="7200"/>
            </a:lvl1pPr>
            <a:lvl2pPr>
              <a:spcBef>
                <a:spcPts val="0"/>
              </a:spcBef>
              <a:buSzPct val="100000"/>
              <a:defRPr sz="7200"/>
            </a:lvl2pPr>
            <a:lvl3pPr>
              <a:spcBef>
                <a:spcPts val="0"/>
              </a:spcBef>
              <a:buSzPct val="100000"/>
              <a:defRPr sz="7200"/>
            </a:lvl3pPr>
            <a:lvl4pPr>
              <a:spcBef>
                <a:spcPts val="0"/>
              </a:spcBef>
              <a:buSzPct val="100000"/>
              <a:defRPr sz="7200"/>
            </a:lvl4pPr>
            <a:lvl5pPr>
              <a:spcBef>
                <a:spcPts val="0"/>
              </a:spcBef>
              <a:buSzPct val="100000"/>
              <a:defRPr sz="7200"/>
            </a:lvl5pPr>
            <a:lvl6pPr>
              <a:spcBef>
                <a:spcPts val="0"/>
              </a:spcBef>
              <a:buSzPct val="100000"/>
              <a:defRPr sz="7200"/>
            </a:lvl6pPr>
            <a:lvl7pPr>
              <a:spcBef>
                <a:spcPts val="0"/>
              </a:spcBef>
              <a:buSzPct val="100000"/>
              <a:defRPr sz="7200"/>
            </a:lvl7pPr>
            <a:lvl8pPr>
              <a:spcBef>
                <a:spcPts val="0"/>
              </a:spcBef>
              <a:buSzPct val="100000"/>
              <a:defRPr sz="7200"/>
            </a:lvl8pPr>
            <a:lvl9pPr>
              <a:spcBef>
                <a:spcPts val="0"/>
              </a:spcBef>
              <a:buSzPct val="100000"/>
              <a:defRPr sz="7200"/>
            </a:lvl9pPr>
          </a:lstStyle>
          <a:p>
            <a:endParaRPr/>
          </a:p>
        </p:txBody>
      </p:sp>
      <p:sp>
        <p:nvSpPr>
          <p:cNvPr id="11" name="Shape 11"/>
          <p:cNvSpPr txBox="1">
            <a:spLocks noGrp="1"/>
          </p:cNvSpPr>
          <p:nvPr>
            <p:ph type="subTitle" idx="1"/>
          </p:nvPr>
        </p:nvSpPr>
        <p:spPr>
          <a:xfrm>
            <a:off x="457200" y="3716392"/>
            <a:ext cx="8229600" cy="1232699"/>
          </a:xfrm>
          <a:prstGeom prst="rect">
            <a:avLst/>
          </a:prstGeom>
        </p:spPr>
        <p:txBody>
          <a:bodyPr lIns="91425" tIns="91425" rIns="91425" bIns="91425" anchor="t" anchorCtr="0"/>
          <a:lstStyle>
            <a:lvl1pPr>
              <a:spcBef>
                <a:spcPts val="0"/>
              </a:spcBef>
              <a:buClr>
                <a:schemeClr val="dk2"/>
              </a:buClr>
              <a:buSzPct val="100000"/>
              <a:buNone/>
              <a:defRPr sz="4800">
                <a:solidFill>
                  <a:schemeClr val="dk2"/>
                </a:solidFill>
              </a:defRPr>
            </a:lvl1pPr>
            <a:lvl2pPr>
              <a:spcBef>
                <a:spcPts val="0"/>
              </a:spcBef>
              <a:buClr>
                <a:schemeClr val="dk2"/>
              </a:buClr>
              <a:buSzPct val="100000"/>
              <a:buNone/>
              <a:defRPr sz="4800">
                <a:solidFill>
                  <a:schemeClr val="dk2"/>
                </a:solidFill>
              </a:defRPr>
            </a:lvl2pPr>
            <a:lvl3pPr>
              <a:spcBef>
                <a:spcPts val="0"/>
              </a:spcBef>
              <a:buClr>
                <a:schemeClr val="dk2"/>
              </a:buClr>
              <a:buSzPct val="100000"/>
              <a:buNone/>
              <a:defRPr sz="4800">
                <a:solidFill>
                  <a:schemeClr val="dk2"/>
                </a:solidFill>
              </a:defRPr>
            </a:lvl3pPr>
            <a:lvl4pPr>
              <a:spcBef>
                <a:spcPts val="0"/>
              </a:spcBef>
              <a:buClr>
                <a:schemeClr val="dk2"/>
              </a:buClr>
              <a:buSzPct val="100000"/>
              <a:buNone/>
              <a:defRPr sz="4800">
                <a:solidFill>
                  <a:schemeClr val="dk2"/>
                </a:solidFill>
              </a:defRPr>
            </a:lvl4pPr>
            <a:lvl5pPr>
              <a:spcBef>
                <a:spcPts val="0"/>
              </a:spcBef>
              <a:buClr>
                <a:schemeClr val="dk2"/>
              </a:buClr>
              <a:buSzPct val="100000"/>
              <a:buNone/>
              <a:defRPr sz="4800">
                <a:solidFill>
                  <a:schemeClr val="dk2"/>
                </a:solidFill>
              </a:defRPr>
            </a:lvl5pPr>
            <a:lvl6pPr>
              <a:spcBef>
                <a:spcPts val="0"/>
              </a:spcBef>
              <a:buClr>
                <a:schemeClr val="dk2"/>
              </a:buClr>
              <a:buSzPct val="100000"/>
              <a:buNone/>
              <a:defRPr sz="4800">
                <a:solidFill>
                  <a:schemeClr val="dk2"/>
                </a:solidFill>
              </a:defRPr>
            </a:lvl6pPr>
            <a:lvl7pPr>
              <a:spcBef>
                <a:spcPts val="0"/>
              </a:spcBef>
              <a:buClr>
                <a:schemeClr val="dk2"/>
              </a:buClr>
              <a:buSzPct val="100000"/>
              <a:buNone/>
              <a:defRPr sz="4800">
                <a:solidFill>
                  <a:schemeClr val="dk2"/>
                </a:solidFill>
              </a:defRPr>
            </a:lvl7pPr>
            <a:lvl8pPr>
              <a:spcBef>
                <a:spcPts val="0"/>
              </a:spcBef>
              <a:buClr>
                <a:schemeClr val="dk2"/>
              </a:buClr>
              <a:buSzPct val="100000"/>
              <a:buNone/>
              <a:defRPr sz="4800">
                <a:solidFill>
                  <a:schemeClr val="dk2"/>
                </a:solidFill>
              </a:defRPr>
            </a:lvl8pPr>
            <a:lvl9pPr>
              <a:spcBef>
                <a:spcPts val="0"/>
              </a:spcBef>
              <a:buClr>
                <a:schemeClr val="dk2"/>
              </a:buClr>
              <a:buSzPct val="100000"/>
              <a:buNone/>
              <a:defRPr sz="4800">
                <a:solidFill>
                  <a:schemeClr val="dk2"/>
                </a:solidFill>
              </a:defRPr>
            </a:lvl9pPr>
          </a:lstStyle>
          <a:p>
            <a:endParaRPr/>
          </a:p>
        </p:txBody>
      </p:sp>
      <p:cxnSp>
        <p:nvCxnSpPr>
          <p:cNvPr id="12" name="Shape 12"/>
          <p:cNvCxnSpPr/>
          <p:nvPr/>
        </p:nvCxnSpPr>
        <p:spPr>
          <a:xfrm>
            <a:off x="457200" y="411479"/>
            <a:ext cx="8229600" cy="0"/>
          </a:xfrm>
          <a:prstGeom prst="straightConnector1">
            <a:avLst/>
          </a:prstGeom>
          <a:noFill/>
          <a:ln w="57150" cap="flat">
            <a:solidFill>
              <a:schemeClr val="accent1"/>
            </a:solidFill>
            <a:prstDash val="solid"/>
            <a:round/>
            <a:headEnd type="none" w="med" len="med"/>
            <a:tailEnd type="none" w="med" len="med"/>
          </a:ln>
        </p:spPr>
      </p:cxnSp>
      <p:cxnSp>
        <p:nvCxnSpPr>
          <p:cNvPr id="13" name="Shape 13"/>
          <p:cNvCxnSpPr/>
          <p:nvPr/>
        </p:nvCxnSpPr>
        <p:spPr>
          <a:xfrm>
            <a:off x="457200" y="3633382"/>
            <a:ext cx="8229600" cy="0"/>
          </a:xfrm>
          <a:prstGeom prst="straightConnector1">
            <a:avLst/>
          </a:prstGeom>
          <a:noFill/>
          <a:ln w="57150" cap="flat">
            <a:solidFill>
              <a:schemeClr val="accent1"/>
            </a:solidFill>
            <a:prstDash val="solid"/>
            <a:round/>
            <a:headEnd type="none" w="med" len="med"/>
            <a:tailEnd type="none" w="med" len="med"/>
          </a:ln>
        </p:spPr>
      </p:cxnSp>
      <p:sp>
        <p:nvSpPr>
          <p:cNvPr id="14" name="Shape 1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solidFill>
                  <a:srgbClr val="DA0002"/>
                </a:solidFill>
              </a:defRPr>
            </a:lvl1pPr>
            <a:lvl2pPr>
              <a:spcBef>
                <a:spcPts val="0"/>
              </a:spcBef>
              <a:defRPr>
                <a:solidFill>
                  <a:srgbClr val="DA0002"/>
                </a:solidFill>
              </a:defRPr>
            </a:lvl2pPr>
            <a:lvl3pPr>
              <a:spcBef>
                <a:spcPts val="0"/>
              </a:spcBef>
              <a:defRPr>
                <a:solidFill>
                  <a:srgbClr val="DA0002"/>
                </a:solidFill>
              </a:defRPr>
            </a:lvl3pPr>
            <a:lvl4pPr>
              <a:spcBef>
                <a:spcPts val="0"/>
              </a:spcBef>
              <a:defRPr>
                <a:solidFill>
                  <a:srgbClr val="DA0002"/>
                </a:solidFill>
              </a:defRPr>
            </a:lvl4pPr>
            <a:lvl5pPr>
              <a:spcBef>
                <a:spcPts val="0"/>
              </a:spcBef>
              <a:defRPr>
                <a:solidFill>
                  <a:srgbClr val="DA0002"/>
                </a:solidFill>
              </a:defRPr>
            </a:lvl5pPr>
            <a:lvl6pPr>
              <a:spcBef>
                <a:spcPts val="0"/>
              </a:spcBef>
              <a:defRPr>
                <a:solidFill>
                  <a:srgbClr val="DA0002"/>
                </a:solidFill>
              </a:defRPr>
            </a:lvl6pPr>
            <a:lvl7pPr>
              <a:spcBef>
                <a:spcPts val="0"/>
              </a:spcBef>
              <a:defRPr>
                <a:solidFill>
                  <a:srgbClr val="DA0002"/>
                </a:solidFill>
              </a:defRPr>
            </a:lvl7pPr>
            <a:lvl8pPr>
              <a:spcBef>
                <a:spcPts val="0"/>
              </a:spcBef>
              <a:defRPr>
                <a:solidFill>
                  <a:srgbClr val="DA0002"/>
                </a:solidFill>
              </a:defRPr>
            </a:lvl8pPr>
            <a:lvl9pPr>
              <a:spcBef>
                <a:spcPts val="0"/>
              </a:spcBef>
              <a:defRPr>
                <a:solidFill>
                  <a:srgbClr val="DA0002"/>
                </a:solidFill>
              </a:defRPr>
            </a:lvl9pPr>
          </a:lstStyle>
          <a:p>
            <a:endParaRPr/>
          </a:p>
        </p:txBody>
      </p:sp>
      <p:sp>
        <p:nvSpPr>
          <p:cNvPr id="17" name="Shape 1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18" name="Shape 18"/>
          <p:cNvCxnSpPr/>
          <p:nvPr/>
        </p:nvCxnSpPr>
        <p:spPr>
          <a:xfrm>
            <a:off x="457200" y="1143000"/>
            <a:ext cx="8229600" cy="0"/>
          </a:xfrm>
          <a:prstGeom prst="straightConnector1">
            <a:avLst/>
          </a:prstGeom>
          <a:noFill/>
          <a:ln w="50800" cap="flat">
            <a:solidFill>
              <a:srgbClr val="DA0002"/>
            </a:solidFill>
            <a:prstDash val="solid"/>
            <a:round/>
            <a:headEnd type="none" w="med" len="med"/>
            <a:tailEnd type="none" w="med" len="med"/>
          </a:ln>
        </p:spPr>
      </p:cxnSp>
      <p:sp>
        <p:nvSpPr>
          <p:cNvPr id="19" name="Shape 1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solidFill>
                  <a:srgbClr val="DA0002"/>
                </a:solidFill>
              </a:defRPr>
            </a:lvl1pPr>
            <a:lvl2pPr>
              <a:spcBef>
                <a:spcPts val="0"/>
              </a:spcBef>
              <a:defRPr>
                <a:solidFill>
                  <a:srgbClr val="DA0002"/>
                </a:solidFill>
              </a:defRPr>
            </a:lvl2pPr>
            <a:lvl3pPr>
              <a:spcBef>
                <a:spcPts val="0"/>
              </a:spcBef>
              <a:defRPr>
                <a:solidFill>
                  <a:srgbClr val="DA0002"/>
                </a:solidFill>
              </a:defRPr>
            </a:lvl3pPr>
            <a:lvl4pPr>
              <a:spcBef>
                <a:spcPts val="0"/>
              </a:spcBef>
              <a:defRPr>
                <a:solidFill>
                  <a:srgbClr val="DA0002"/>
                </a:solidFill>
              </a:defRPr>
            </a:lvl4pPr>
            <a:lvl5pPr>
              <a:spcBef>
                <a:spcPts val="0"/>
              </a:spcBef>
              <a:defRPr>
                <a:solidFill>
                  <a:srgbClr val="DA0002"/>
                </a:solidFill>
              </a:defRPr>
            </a:lvl5pPr>
            <a:lvl6pPr>
              <a:spcBef>
                <a:spcPts val="0"/>
              </a:spcBef>
              <a:defRPr>
                <a:solidFill>
                  <a:srgbClr val="DA0002"/>
                </a:solidFill>
              </a:defRPr>
            </a:lvl6pPr>
            <a:lvl7pPr>
              <a:spcBef>
                <a:spcPts val="0"/>
              </a:spcBef>
              <a:defRPr>
                <a:solidFill>
                  <a:srgbClr val="DA0002"/>
                </a:solidFill>
              </a:defRPr>
            </a:lvl7pPr>
            <a:lvl8pPr>
              <a:spcBef>
                <a:spcPts val="0"/>
              </a:spcBef>
              <a:defRPr>
                <a:solidFill>
                  <a:srgbClr val="DA0002"/>
                </a:solidFill>
              </a:defRPr>
            </a:lvl8pPr>
            <a:lvl9pPr>
              <a:spcBef>
                <a:spcPts val="0"/>
              </a:spcBef>
              <a:defRPr>
                <a:solidFill>
                  <a:srgbClr val="DA0002"/>
                </a:solidFill>
              </a:defRPr>
            </a:lvl9pPr>
          </a:lstStyle>
          <a:p>
            <a:endParaRPr/>
          </a:p>
        </p:txBody>
      </p:sp>
      <p:sp>
        <p:nvSpPr>
          <p:cNvPr id="22" name="Shape 22"/>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24" name="Shape 24"/>
          <p:cNvCxnSpPr/>
          <p:nvPr/>
        </p:nvCxnSpPr>
        <p:spPr>
          <a:xfrm>
            <a:off x="457200" y="1143000"/>
            <a:ext cx="8229600" cy="0"/>
          </a:xfrm>
          <a:prstGeom prst="straightConnector1">
            <a:avLst/>
          </a:prstGeom>
          <a:noFill/>
          <a:ln w="50800" cap="flat">
            <a:solidFill>
              <a:srgbClr val="DA0002"/>
            </a:solidFill>
            <a:prstDash val="solid"/>
            <a:round/>
            <a:headEnd type="none" w="med" len="med"/>
            <a:tailEnd type="none" w="med" len="med"/>
          </a:ln>
        </p:spPr>
      </p:cxnSp>
      <p:sp>
        <p:nvSpPr>
          <p:cNvPr id="25" name="Shape 2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28" name="Shape 28"/>
          <p:cNvCxnSpPr/>
          <p:nvPr/>
        </p:nvCxnSpPr>
        <p:spPr>
          <a:xfrm>
            <a:off x="457200" y="1143000"/>
            <a:ext cx="8229600" cy="0"/>
          </a:xfrm>
          <a:prstGeom prst="straightConnector1">
            <a:avLst/>
          </a:prstGeom>
          <a:noFill/>
          <a:ln w="50800" cap="flat">
            <a:solidFill>
              <a:schemeClr val="accent1"/>
            </a:solidFill>
            <a:prstDash val="solid"/>
            <a:round/>
            <a:headEnd type="none" w="med" len="med"/>
            <a:tailEnd type="none" w="med" len="med"/>
          </a:ln>
        </p:spPr>
      </p:cxnSp>
      <p:sp>
        <p:nvSpPr>
          <p:cNvPr id="29" name="Shape 2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0"/>
        <p:cNvGrpSpPr/>
        <p:nvPr/>
      </p:nvGrpSpPr>
      <p:grpSpPr>
        <a:xfrm>
          <a:off x="0" y="0"/>
          <a:ext cx="0" cy="0"/>
          <a:chOff x="0" y="0"/>
          <a:chExt cx="0" cy="0"/>
        </a:xfrm>
      </p:grpSpPr>
      <p:sp>
        <p:nvSpPr>
          <p:cNvPr id="31" name="Shape 31"/>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SzPct val="100000"/>
              <a:buNone/>
              <a:defRPr sz="1800"/>
            </a:lvl1pPr>
          </a:lstStyle>
          <a:p>
            <a:endParaRPr/>
          </a:p>
        </p:txBody>
      </p:sp>
      <p:cxnSp>
        <p:nvCxnSpPr>
          <p:cNvPr id="32" name="Shape 32"/>
          <p:cNvCxnSpPr/>
          <p:nvPr/>
        </p:nvCxnSpPr>
        <p:spPr>
          <a:xfrm>
            <a:off x="457200" y="4317760"/>
            <a:ext cx="8229600" cy="0"/>
          </a:xfrm>
          <a:prstGeom prst="straightConnector1">
            <a:avLst/>
          </a:prstGeom>
          <a:noFill/>
          <a:ln w="50800" cap="flat">
            <a:solidFill>
              <a:schemeClr val="lt2"/>
            </a:solidFill>
            <a:prstDash val="solid"/>
            <a:round/>
            <a:headEnd type="none" w="med" len="med"/>
            <a:tailEnd type="none" w="med" len="med"/>
          </a:ln>
        </p:spPr>
      </p:cxnSp>
      <p:sp>
        <p:nvSpPr>
          <p:cNvPr id="33" name="Shape 3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4"/>
        <p:cNvGrpSpPr/>
        <p:nvPr/>
      </p:nvGrpSpPr>
      <p:grpSpPr>
        <a:xfrm>
          <a:off x="0" y="0"/>
          <a:ext cx="0" cy="0"/>
          <a:chOff x="0" y="0"/>
          <a:chExt cx="0" cy="0"/>
        </a:xfrm>
      </p:grpSpPr>
      <p:cxnSp>
        <p:nvCxnSpPr>
          <p:cNvPr id="35" name="Shape 35"/>
          <p:cNvCxnSpPr/>
          <p:nvPr/>
        </p:nvCxnSpPr>
        <p:spPr>
          <a:xfrm>
            <a:off x="457200" y="113139"/>
            <a:ext cx="8229600" cy="0"/>
          </a:xfrm>
          <a:prstGeom prst="straightConnector1">
            <a:avLst/>
          </a:prstGeom>
          <a:noFill/>
          <a:ln w="50800" cap="flat">
            <a:solidFill>
              <a:schemeClr val="lt2"/>
            </a:solidFill>
            <a:prstDash val="solid"/>
            <a:round/>
            <a:headEnd type="none" w="med" len="med"/>
            <a:tailEnd type="none" w="med" len="med"/>
          </a:ln>
        </p:spPr>
      </p:cxnSp>
      <p:sp>
        <p:nvSpPr>
          <p:cNvPr id="36" name="Shape 3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accent1"/>
              </a:buClr>
              <a:buSzPct val="100000"/>
              <a:buNone/>
              <a:defRPr sz="3600" b="1">
                <a:solidFill>
                  <a:schemeClr val="accent1"/>
                </a:solidFill>
              </a:defRPr>
            </a:lvl1pPr>
            <a:lvl2pPr>
              <a:spcBef>
                <a:spcPts val="0"/>
              </a:spcBef>
              <a:buClr>
                <a:schemeClr val="accent1"/>
              </a:buClr>
              <a:buSzPct val="100000"/>
              <a:buNone/>
              <a:defRPr sz="3600" b="1">
                <a:solidFill>
                  <a:schemeClr val="accent1"/>
                </a:solidFill>
              </a:defRPr>
            </a:lvl2pPr>
            <a:lvl3pPr>
              <a:spcBef>
                <a:spcPts val="0"/>
              </a:spcBef>
              <a:buClr>
                <a:schemeClr val="accent1"/>
              </a:buClr>
              <a:buSzPct val="100000"/>
              <a:buNone/>
              <a:defRPr sz="3600" b="1">
                <a:solidFill>
                  <a:schemeClr val="accent1"/>
                </a:solidFill>
              </a:defRPr>
            </a:lvl3pPr>
            <a:lvl4pPr>
              <a:spcBef>
                <a:spcPts val="0"/>
              </a:spcBef>
              <a:buClr>
                <a:schemeClr val="accent1"/>
              </a:buClr>
              <a:buSzPct val="100000"/>
              <a:buNone/>
              <a:defRPr sz="3600" b="1">
                <a:solidFill>
                  <a:schemeClr val="accent1"/>
                </a:solidFill>
              </a:defRPr>
            </a:lvl4pPr>
            <a:lvl5pPr>
              <a:spcBef>
                <a:spcPts val="0"/>
              </a:spcBef>
              <a:buClr>
                <a:schemeClr val="accent1"/>
              </a:buClr>
              <a:buSzPct val="100000"/>
              <a:buNone/>
              <a:defRPr sz="3600" b="1">
                <a:solidFill>
                  <a:schemeClr val="accent1"/>
                </a:solidFill>
              </a:defRPr>
            </a:lvl5pPr>
            <a:lvl6pPr>
              <a:spcBef>
                <a:spcPts val="0"/>
              </a:spcBef>
              <a:buClr>
                <a:schemeClr val="accent1"/>
              </a:buClr>
              <a:buSzPct val="100000"/>
              <a:buNone/>
              <a:defRPr sz="3600" b="1">
                <a:solidFill>
                  <a:schemeClr val="accent1"/>
                </a:solidFill>
              </a:defRPr>
            </a:lvl6pPr>
            <a:lvl7pPr>
              <a:spcBef>
                <a:spcPts val="0"/>
              </a:spcBef>
              <a:buClr>
                <a:schemeClr val="accent1"/>
              </a:buClr>
              <a:buSzPct val="100000"/>
              <a:buNone/>
              <a:defRPr sz="3600" b="1">
                <a:solidFill>
                  <a:schemeClr val="accent1"/>
                </a:solidFill>
              </a:defRPr>
            </a:lvl7pPr>
            <a:lvl8pPr>
              <a:spcBef>
                <a:spcPts val="0"/>
              </a:spcBef>
              <a:buClr>
                <a:schemeClr val="accent1"/>
              </a:buClr>
              <a:buSzPct val="100000"/>
              <a:buNone/>
              <a:defRPr sz="3600" b="1">
                <a:solidFill>
                  <a:schemeClr val="accent1"/>
                </a:solidFill>
              </a:defRPr>
            </a:lvl8pPr>
            <a:lvl9pPr>
              <a:spcBef>
                <a:spcPts val="0"/>
              </a:spcBef>
              <a:buClr>
                <a:schemeClr val="accent1"/>
              </a:buClr>
              <a:buSzPct val="100000"/>
              <a:buNone/>
              <a:defRPr sz="3600" b="1">
                <a:solidFill>
                  <a:schemeClr val="accent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cxnSp>
        <p:nvCxnSpPr>
          <p:cNvPr id="7" name="Shape 7"/>
          <p:cNvCxnSpPr/>
          <p:nvPr/>
        </p:nvCxnSpPr>
        <p:spPr>
          <a:xfrm>
            <a:off x="457200" y="5023259"/>
            <a:ext cx="8229600" cy="0"/>
          </a:xfrm>
          <a:prstGeom prst="straightConnector1">
            <a:avLst/>
          </a:prstGeom>
          <a:noFill/>
          <a:ln w="50800" cap="flat">
            <a:solidFill>
              <a:schemeClr val="lt2"/>
            </a:solidFill>
            <a:prstDash val="solid"/>
            <a:round/>
            <a:headEnd type="none" w="med" len="med"/>
            <a:tailEnd type="none" w="med" len="med"/>
          </a:ln>
        </p:spPr>
      </p:cxnSp>
      <p:sp>
        <p:nvSpPr>
          <p:cNvPr id="8" name="Shape 8"/>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4EDhdAHrO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watch?v=rxUm-2x-2d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hyperlink" Target="mailto:kbrooks@ulsterboces.org"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hyperlink" Target="mailto:bhastie@ulsterboces.org"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0fn_vAhu_Lw"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Shape 38"/>
          <p:cNvSpPr txBox="1">
            <a:spLocks noGrp="1"/>
          </p:cNvSpPr>
          <p:nvPr>
            <p:ph type="ctrTitle"/>
          </p:nvPr>
        </p:nvSpPr>
        <p:spPr>
          <a:xfrm>
            <a:off x="617750" y="2702900"/>
            <a:ext cx="7772400" cy="2528100"/>
          </a:xfrm>
          <a:prstGeom prst="rect">
            <a:avLst/>
          </a:prstGeom>
        </p:spPr>
        <p:txBody>
          <a:bodyPr lIns="91425" tIns="91425" rIns="91425" bIns="91425" anchor="t" anchorCtr="0">
            <a:noAutofit/>
          </a:bodyPr>
          <a:lstStyle/>
          <a:p>
            <a:pPr lvl="0" rtl="0">
              <a:spcBef>
                <a:spcPts val="0"/>
              </a:spcBef>
              <a:buNone/>
            </a:pPr>
            <a:r>
              <a:rPr lang="en" sz="2400">
                <a:solidFill>
                  <a:srgbClr val="222222"/>
                </a:solidFill>
              </a:rPr>
              <a:t>1:40 - 3:00  </a:t>
            </a:r>
          </a:p>
          <a:p>
            <a:pPr lvl="0" rtl="0">
              <a:spcBef>
                <a:spcPts val="0"/>
              </a:spcBef>
              <a:buClr>
                <a:schemeClr val="dk1"/>
              </a:buClr>
              <a:buSzPct val="45833"/>
              <a:buFont typeface="Arial"/>
              <a:buNone/>
            </a:pPr>
            <a:r>
              <a:rPr lang="en" sz="2400">
                <a:solidFill>
                  <a:srgbClr val="FF0000"/>
                </a:solidFill>
              </a:rPr>
              <a:t>Introduction to Growth Providing Feedback</a:t>
            </a:r>
          </a:p>
          <a:p>
            <a:pPr lvl="0" rtl="0">
              <a:spcBef>
                <a:spcPts val="0"/>
              </a:spcBef>
              <a:buClr>
                <a:schemeClr val="dk1"/>
              </a:buClr>
              <a:buFont typeface="Arial"/>
              <a:buNone/>
            </a:pPr>
            <a:endParaRPr sz="1000" b="0">
              <a:solidFill>
                <a:srgbClr val="222222"/>
              </a:solidFill>
            </a:endParaRPr>
          </a:p>
          <a:p>
            <a:pPr lvl="0" rtl="0">
              <a:spcBef>
                <a:spcPts val="0"/>
              </a:spcBef>
              <a:buClr>
                <a:schemeClr val="dk1"/>
              </a:buClr>
              <a:buSzPct val="61111"/>
              <a:buFont typeface="Arial"/>
              <a:buNone/>
            </a:pPr>
            <a:r>
              <a:rPr lang="en" sz="1800" b="0" i="1">
                <a:solidFill>
                  <a:srgbClr val="222222"/>
                </a:solidFill>
              </a:rPr>
              <a:t>Presenter:  Karen  Brooks &amp; Barbara Tischler Hastie</a:t>
            </a:r>
          </a:p>
          <a:p>
            <a:pPr lvl="0" rtl="0">
              <a:spcBef>
                <a:spcPts val="0"/>
              </a:spcBef>
              <a:buNone/>
            </a:pPr>
            <a:endParaRPr sz="1800" b="0" i="1">
              <a:solidFill>
                <a:srgbClr val="222222"/>
              </a:solidFill>
            </a:endParaRPr>
          </a:p>
          <a:p>
            <a:pPr lvl="0" rtl="0">
              <a:spcBef>
                <a:spcPts val="0"/>
              </a:spcBef>
              <a:buClr>
                <a:schemeClr val="dk1"/>
              </a:buClr>
              <a:buSzPct val="61111"/>
              <a:buFont typeface="Arial"/>
              <a:buNone/>
            </a:pPr>
            <a:r>
              <a:rPr lang="en" sz="1800" b="0" i="1">
                <a:solidFill>
                  <a:srgbClr val="222222"/>
                </a:solidFill>
              </a:rPr>
              <a:t>Audience: Jr High Faculty</a:t>
            </a:r>
          </a:p>
          <a:p>
            <a:pPr lvl="0" rtl="0">
              <a:spcBef>
                <a:spcPts val="0"/>
              </a:spcBef>
              <a:buClr>
                <a:schemeClr val="dk1"/>
              </a:buClr>
              <a:buFont typeface="Arial"/>
              <a:buNone/>
            </a:pPr>
            <a:endParaRPr sz="1000" b="0" i="1">
              <a:solidFill>
                <a:srgbClr val="222222"/>
              </a:solidFill>
            </a:endParaRPr>
          </a:p>
          <a:p>
            <a:pPr>
              <a:spcBef>
                <a:spcPts val="0"/>
              </a:spcBef>
              <a:buNone/>
            </a:pPr>
            <a:endParaRPr/>
          </a:p>
        </p:txBody>
      </p:sp>
      <p:pic>
        <p:nvPicPr>
          <p:cNvPr id="39" name="Shape 39"/>
          <p:cNvPicPr preferRelativeResize="0"/>
          <p:nvPr/>
        </p:nvPicPr>
        <p:blipFill>
          <a:blip r:embed="rId3">
            <a:alphaModFix/>
          </a:blip>
          <a:stretch>
            <a:fillRect/>
          </a:stretch>
        </p:blipFill>
        <p:spPr>
          <a:xfrm>
            <a:off x="2913750" y="584775"/>
            <a:ext cx="4980425" cy="2161424"/>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57200" y="1304703"/>
            <a:ext cx="8229600" cy="3382200"/>
          </a:xfrm>
          <a:prstGeom prst="rect">
            <a:avLst/>
          </a:prstGeom>
        </p:spPr>
        <p:txBody>
          <a:bodyPr lIns="91425" tIns="91425" rIns="91425" bIns="91425" anchor="b" anchorCtr="0">
            <a:noAutofit/>
          </a:bodyPr>
          <a:lstStyle/>
          <a:p>
            <a:pPr algn="ctr">
              <a:spcBef>
                <a:spcPts val="0"/>
              </a:spcBef>
              <a:buNone/>
            </a:pPr>
            <a:r>
              <a:rPr lang="en" sz="4800" b="0">
                <a:solidFill>
                  <a:srgbClr val="FF0000"/>
                </a:solidFill>
              </a:rPr>
              <a:t>Specific, descriptive growth providing feedback is necessary for improvement and student success</a:t>
            </a:r>
            <a:r>
              <a:rPr lang="en" sz="4800" b="0">
                <a:solidFill>
                  <a:srgbClr val="333333"/>
                </a:solidFill>
              </a:rPr>
              <a:t>.</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Turn and Talk</a:t>
            </a:r>
          </a:p>
        </p:txBody>
      </p:sp>
      <p:sp>
        <p:nvSpPr>
          <p:cNvPr id="96" name="Shape 96"/>
          <p:cNvSpPr txBox="1">
            <a:spLocks noGrp="1"/>
          </p:cNvSpPr>
          <p:nvPr>
            <p:ph type="body" idx="1"/>
          </p:nvPr>
        </p:nvSpPr>
        <p:spPr>
          <a:xfrm>
            <a:off x="457200" y="1906350"/>
            <a:ext cx="8229600" cy="3019500"/>
          </a:xfrm>
          <a:prstGeom prst="rect">
            <a:avLst/>
          </a:prstGeom>
        </p:spPr>
        <p:txBody>
          <a:bodyPr lIns="91425" tIns="91425" rIns="91425" bIns="91425" anchor="t" anchorCtr="0">
            <a:noAutofit/>
          </a:bodyPr>
          <a:lstStyle/>
          <a:p>
            <a:pPr>
              <a:spcBef>
                <a:spcPts val="0"/>
              </a:spcBef>
              <a:buNone/>
            </a:pPr>
            <a:r>
              <a:rPr lang="en"/>
              <a:t>What does Growth Producing Feedback mean or look like to you in your classroom?</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
              <a:t>Growth Providing Feedback</a:t>
            </a:r>
          </a:p>
        </p:txBody>
      </p:sp>
      <p:sp>
        <p:nvSpPr>
          <p:cNvPr id="102" name="Shape 102"/>
          <p:cNvSpPr txBox="1">
            <a:spLocks noGrp="1"/>
          </p:cNvSpPr>
          <p:nvPr>
            <p:ph type="body" idx="1"/>
          </p:nvPr>
        </p:nvSpPr>
        <p:spPr>
          <a:xfrm>
            <a:off x="457200" y="1642250"/>
            <a:ext cx="8229600" cy="3283499"/>
          </a:xfrm>
          <a:prstGeom prst="rect">
            <a:avLst/>
          </a:prstGeom>
        </p:spPr>
        <p:txBody>
          <a:bodyPr lIns="91425" tIns="91425" rIns="91425" bIns="91425" anchor="t" anchorCtr="0">
            <a:noAutofit/>
          </a:bodyPr>
          <a:lstStyle/>
          <a:p>
            <a:pPr>
              <a:spcBef>
                <a:spcPts val="0"/>
              </a:spcBef>
              <a:buNone/>
            </a:pPr>
            <a:r>
              <a:rPr lang="en" b="1"/>
              <a:t>In Leading the Learning, Paula Rutherford suggests that there are seven areas of consideration when preparing to provide growth producing feedback. </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a:spcBef>
                <a:spcPts val="0"/>
              </a:spcBef>
              <a:buClr>
                <a:schemeClr val="dk1"/>
              </a:buClr>
              <a:buSzPct val="100000"/>
              <a:buFont typeface="Arial"/>
              <a:buAutoNum type="arabicPeriod"/>
            </a:pPr>
            <a:r>
              <a:rPr lang="en"/>
              <a:t>The provision of feedback is predicated on the fact that there is something that is expected to change. Try to frame the change in terms of helping students to learn and be better prepared for a changing world.  </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AutoNum type="arabicPeriod" startAt="2"/>
            </a:pPr>
            <a:r>
              <a:rPr lang="en"/>
              <a:t>Adult learning (andragogy) is not the same as how students learn (pedagogy). While there are many similarities, there are some differences that are important to keep in mind. Remember the principles when preparing to provide group or individual feedback.  </a:t>
            </a:r>
          </a:p>
          <a:p>
            <a:pPr>
              <a:spcBef>
                <a:spcPts val="0"/>
              </a:spcBef>
              <a:buNone/>
            </a:pP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AutoNum type="arabicPeriod" startAt="3"/>
            </a:pPr>
            <a:r>
              <a:rPr lang="en"/>
              <a:t>Different people process information in different ways. In advance of interactions, think about the teacher or audience and try to provide feedback that is most in tune with how the receiver processes information.  </a:t>
            </a:r>
          </a:p>
          <a:p>
            <a:pPr lvl="0">
              <a:spcBef>
                <a:spcPts val="0"/>
              </a:spcBef>
              <a:buNone/>
            </a:pPr>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AutoNum type="arabicPeriod" startAt="4"/>
            </a:pPr>
            <a:r>
              <a:rPr lang="en"/>
              <a:t>Employ good communication skills to convey interest and caring.  </a:t>
            </a:r>
          </a:p>
          <a:p>
            <a:pPr lvl="0" rtl="0">
              <a:spcBef>
                <a:spcPts val="0"/>
              </a:spcBef>
              <a:buClr>
                <a:schemeClr val="dk1"/>
              </a:buClr>
              <a:buFont typeface="Arial"/>
              <a:buNone/>
            </a:pPr>
            <a:endParaRPr/>
          </a:p>
          <a:p>
            <a:pPr lvl="0" rtl="0">
              <a:spcBef>
                <a:spcPts val="0"/>
              </a:spcBef>
              <a:buClr>
                <a:schemeClr val="dk1"/>
              </a:buClr>
              <a:buFont typeface="Arial"/>
              <a:buNone/>
            </a:pPr>
            <a:endParaRPr/>
          </a:p>
          <a:p>
            <a:pPr>
              <a:spcBef>
                <a:spcPts val="0"/>
              </a:spcBef>
              <a:buNone/>
            </a:pP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AutoNum type="arabicPeriod" startAt="5"/>
            </a:pPr>
            <a:r>
              <a:rPr lang="en"/>
              <a:t>Consider where the receiver of feedback is with regard to the subject of the feedback. Is the receiver wanting to be told what to do, affirmed, or seeking ideas and suggestions?  </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AutoNum type="arabicPeriod" startAt="6"/>
            </a:pPr>
            <a:r>
              <a:rPr lang="en"/>
              <a:t>Think about whether attitude, skills, or knowledge is the outcome of the desired change. Sometimes a lack of skills or knowledge on a teachers part comes across as an undesirable attitude.  </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Arial"/>
              <a:buAutoNum type="arabicPeriod" startAt="7"/>
            </a:pPr>
            <a:r>
              <a:rPr lang="en" sz="2400"/>
              <a:t>There are many different approaches to conferences, coaching, and discussions, but the different approaches of Glickman, Gordon, and Russ-Gordon; Hunter; Hershey and Blanchard; Costa and Garmston; Wellman and Lipton; and Blase and Blase have many elements in common. Rutherford boils this to a continuum between consultation, collaboration, and coaching.</a:t>
            </a:r>
          </a:p>
          <a:p>
            <a:pPr lvl="0" rtl="0">
              <a:spcBef>
                <a:spcPts val="0"/>
              </a:spcBef>
              <a:buClr>
                <a:schemeClr val="dk1"/>
              </a:buClr>
              <a:buFont typeface="Arial"/>
              <a:buNone/>
            </a:pPr>
            <a:endParaRPr sz="2400"/>
          </a:p>
          <a:p>
            <a:pPr lvl="0" rtl="0">
              <a:spcBef>
                <a:spcPts val="0"/>
              </a:spcBef>
              <a:buClr>
                <a:schemeClr val="dk1"/>
              </a:buClr>
              <a:buFont typeface="Arial"/>
              <a:buNone/>
            </a:pPr>
            <a:endParaRPr/>
          </a:p>
          <a:p>
            <a:pPr>
              <a:spcBef>
                <a:spcPts val="0"/>
              </a:spcBef>
              <a:buNone/>
            </a:pP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txBox="1">
            <a:spLocks noGrp="1"/>
          </p:cNvSpPr>
          <p:nvPr>
            <p:ph type="subTitle" idx="1"/>
          </p:nvPr>
        </p:nvSpPr>
        <p:spPr>
          <a:xfrm>
            <a:off x="457200" y="3716392"/>
            <a:ext cx="8229600" cy="1232699"/>
          </a:xfrm>
          <a:prstGeom prst="rect">
            <a:avLst/>
          </a:prstGeom>
        </p:spPr>
        <p:txBody>
          <a:bodyPr lIns="91425" tIns="91425" rIns="91425" bIns="91425" anchor="t" anchorCtr="0">
            <a:noAutofit/>
          </a:bodyPr>
          <a:lstStyle/>
          <a:p>
            <a:pPr>
              <a:spcBef>
                <a:spcPts val="0"/>
              </a:spcBef>
              <a:buNone/>
            </a:pPr>
            <a:r>
              <a:rPr lang="en">
                <a:solidFill>
                  <a:srgbClr val="FF0000"/>
                </a:solidFill>
              </a:rPr>
              <a:t>What is Feedback?</a:t>
            </a:r>
          </a:p>
        </p:txBody>
      </p:sp>
      <p:pic>
        <p:nvPicPr>
          <p:cNvPr id="45" name="Shape 45"/>
          <p:cNvPicPr preferRelativeResize="0"/>
          <p:nvPr/>
        </p:nvPicPr>
        <p:blipFill>
          <a:blip r:embed="rId3">
            <a:alphaModFix/>
          </a:blip>
          <a:stretch>
            <a:fillRect/>
          </a:stretch>
        </p:blipFill>
        <p:spPr>
          <a:xfrm>
            <a:off x="171200" y="428225"/>
            <a:ext cx="8801600" cy="2079400"/>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rtl="0">
              <a:spcBef>
                <a:spcPts val="0"/>
              </a:spcBef>
              <a:buNone/>
            </a:pPr>
            <a:r>
              <a:rPr lang="en"/>
              <a:t>It is NOT the Nail!</a:t>
            </a:r>
          </a:p>
          <a:p>
            <a:pPr>
              <a:spcBef>
                <a:spcPts val="0"/>
              </a:spcBef>
              <a:buNone/>
            </a:pPr>
            <a:r>
              <a:rPr lang="en" sz="1800" u="sng">
                <a:solidFill>
                  <a:schemeClr val="hlink"/>
                </a:solidFill>
                <a:hlinkClick r:id="rId3"/>
              </a:rPr>
              <a:t>https://www.youtube.com/watch?v=-4EDhdAHrOg</a:t>
            </a:r>
            <a:r>
              <a:rPr lang="en" sz="1800"/>
              <a:t> </a:t>
            </a:r>
          </a:p>
        </p:txBody>
      </p:sp>
      <p:pic>
        <p:nvPicPr>
          <p:cNvPr id="143" name="Shape 143"/>
          <p:cNvPicPr preferRelativeResize="0"/>
          <p:nvPr/>
        </p:nvPicPr>
        <p:blipFill>
          <a:blip r:embed="rId4">
            <a:alphaModFix/>
          </a:blip>
          <a:stretch>
            <a:fillRect/>
          </a:stretch>
        </p:blipFill>
        <p:spPr>
          <a:xfrm>
            <a:off x="1519237" y="1213250"/>
            <a:ext cx="6105525" cy="3733800"/>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body" idx="1"/>
          </p:nvPr>
        </p:nvSpPr>
        <p:spPr>
          <a:xfrm>
            <a:off x="457200" y="248475"/>
            <a:ext cx="8229600" cy="4677300"/>
          </a:xfrm>
          <a:prstGeom prst="rect">
            <a:avLst/>
          </a:prstGeom>
        </p:spPr>
        <p:txBody>
          <a:bodyPr lIns="91425" tIns="91425" rIns="91425" bIns="91425" anchor="t" anchorCtr="0">
            <a:noAutofit/>
          </a:bodyPr>
          <a:lstStyle/>
          <a:p>
            <a:pPr>
              <a:spcBef>
                <a:spcPts val="0"/>
              </a:spcBef>
              <a:buNone/>
            </a:pPr>
            <a:r>
              <a:rPr lang="en" b="1">
                <a:solidFill>
                  <a:srgbClr val="FF0000"/>
                </a:solidFill>
              </a:rPr>
              <a:t>Perceptions and Feedback </a:t>
            </a:r>
          </a:p>
        </p:txBody>
      </p:sp>
      <p:pic>
        <p:nvPicPr>
          <p:cNvPr id="149" name="Shape 149"/>
          <p:cNvPicPr preferRelativeResize="0"/>
          <p:nvPr/>
        </p:nvPicPr>
        <p:blipFill>
          <a:blip r:embed="rId3">
            <a:alphaModFix/>
          </a:blip>
          <a:stretch>
            <a:fillRect/>
          </a:stretch>
        </p:blipFill>
        <p:spPr>
          <a:xfrm>
            <a:off x="844825" y="1341775"/>
            <a:ext cx="7578600" cy="3503549"/>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Jelly and Fluff</a:t>
            </a:r>
          </a:p>
        </p:txBody>
      </p:sp>
      <p:sp>
        <p:nvSpPr>
          <p:cNvPr id="155" name="Shape 15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r>
              <a:rPr lang="en"/>
              <a:t>Explicit Direct Instruction Activity</a:t>
            </a:r>
          </a:p>
        </p:txBody>
      </p:sp>
      <p:pic>
        <p:nvPicPr>
          <p:cNvPr id="156" name="Shape 156"/>
          <p:cNvPicPr preferRelativeResize="0"/>
          <p:nvPr/>
        </p:nvPicPr>
        <p:blipFill>
          <a:blip r:embed="rId3">
            <a:alphaModFix/>
          </a:blip>
          <a:stretch>
            <a:fillRect/>
          </a:stretch>
        </p:blipFill>
        <p:spPr>
          <a:xfrm>
            <a:off x="2327675" y="2281375"/>
            <a:ext cx="4554150" cy="2257274"/>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Listen to the Story</a:t>
            </a:r>
          </a:p>
        </p:txBody>
      </p:sp>
      <p:sp>
        <p:nvSpPr>
          <p:cNvPr id="162" name="Shape 16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r>
              <a:rPr lang="en"/>
              <a:t>Misinterpretations are often caused by how our biases or expectations affect what we see and hear.</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rtl="0">
              <a:spcBef>
                <a:spcPts val="0"/>
              </a:spcBef>
              <a:buNone/>
            </a:pPr>
            <a:r>
              <a:rPr lang="en"/>
              <a:t>Closing - Do you Speak English?</a:t>
            </a:r>
          </a:p>
          <a:p>
            <a:pPr>
              <a:spcBef>
                <a:spcPts val="0"/>
              </a:spcBef>
              <a:buNone/>
            </a:pPr>
            <a:r>
              <a:rPr lang="en" sz="1100" u="sng">
                <a:solidFill>
                  <a:schemeClr val="hlink"/>
                </a:solidFill>
                <a:hlinkClick r:id="rId3"/>
              </a:rPr>
              <a:t>https://www.youtube.com/watch?v=rxUm-2x-2dM</a:t>
            </a:r>
            <a:r>
              <a:rPr lang="en" sz="1100"/>
              <a:t> </a:t>
            </a:r>
          </a:p>
        </p:txBody>
      </p:sp>
      <p:pic>
        <p:nvPicPr>
          <p:cNvPr id="168" name="Shape 168"/>
          <p:cNvPicPr preferRelativeResize="0"/>
          <p:nvPr/>
        </p:nvPicPr>
        <p:blipFill>
          <a:blip r:embed="rId4">
            <a:alphaModFix/>
          </a:blip>
          <a:stretch>
            <a:fillRect/>
          </a:stretch>
        </p:blipFill>
        <p:spPr>
          <a:xfrm>
            <a:off x="1191825" y="1165150"/>
            <a:ext cx="6661650" cy="3776049"/>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Thank you</a:t>
            </a:r>
          </a:p>
        </p:txBody>
      </p:sp>
      <p:sp>
        <p:nvSpPr>
          <p:cNvPr id="174" name="Shape 174"/>
          <p:cNvSpPr txBox="1">
            <a:spLocks noGrp="1"/>
          </p:cNvSpPr>
          <p:nvPr>
            <p:ph type="body" idx="1"/>
          </p:nvPr>
        </p:nvSpPr>
        <p:spPr>
          <a:xfrm>
            <a:off x="457200" y="1200150"/>
            <a:ext cx="3994500" cy="3725699"/>
          </a:xfrm>
          <a:prstGeom prst="rect">
            <a:avLst/>
          </a:prstGeom>
        </p:spPr>
        <p:txBody>
          <a:bodyPr lIns="91425" tIns="91425" rIns="91425" bIns="91425" anchor="t" anchorCtr="0">
            <a:noAutofit/>
          </a:bodyPr>
          <a:lstStyle/>
          <a:p>
            <a:pPr rtl="0">
              <a:spcBef>
                <a:spcPts val="0"/>
              </a:spcBef>
              <a:buNone/>
            </a:pPr>
            <a:r>
              <a:rPr lang="en"/>
              <a:t>Karen Brooks</a:t>
            </a:r>
          </a:p>
          <a:p>
            <a:pPr>
              <a:spcBef>
                <a:spcPts val="0"/>
              </a:spcBef>
              <a:buNone/>
            </a:pPr>
            <a:r>
              <a:rPr lang="en" sz="2400" u="sng">
                <a:solidFill>
                  <a:schemeClr val="hlink"/>
                </a:solidFill>
                <a:hlinkClick r:id="rId3"/>
              </a:rPr>
              <a:t>kbrooks@ulsterboces.org</a:t>
            </a:r>
            <a:r>
              <a:rPr lang="en" sz="1400"/>
              <a:t> </a:t>
            </a:r>
          </a:p>
        </p:txBody>
      </p:sp>
      <p:sp>
        <p:nvSpPr>
          <p:cNvPr id="175" name="Shape 175"/>
          <p:cNvSpPr txBox="1">
            <a:spLocks noGrp="1"/>
          </p:cNvSpPr>
          <p:nvPr>
            <p:ph type="body" idx="2"/>
          </p:nvPr>
        </p:nvSpPr>
        <p:spPr>
          <a:xfrm>
            <a:off x="4692275" y="1200150"/>
            <a:ext cx="4307699" cy="3725699"/>
          </a:xfrm>
          <a:prstGeom prst="rect">
            <a:avLst/>
          </a:prstGeom>
        </p:spPr>
        <p:txBody>
          <a:bodyPr lIns="91425" tIns="91425" rIns="91425" bIns="91425" anchor="t" anchorCtr="0">
            <a:noAutofit/>
          </a:bodyPr>
          <a:lstStyle/>
          <a:p>
            <a:pPr rtl="0">
              <a:spcBef>
                <a:spcPts val="0"/>
              </a:spcBef>
              <a:buNone/>
            </a:pPr>
            <a:r>
              <a:rPr lang="en"/>
              <a:t>Barbara Tischler Hastie</a:t>
            </a:r>
          </a:p>
          <a:p>
            <a:pPr rtl="0">
              <a:spcBef>
                <a:spcPts val="0"/>
              </a:spcBef>
              <a:buNone/>
            </a:pPr>
            <a:r>
              <a:rPr lang="en" sz="2400" u="sng">
                <a:solidFill>
                  <a:schemeClr val="hlink"/>
                </a:solidFill>
                <a:hlinkClick r:id="rId4"/>
              </a:rPr>
              <a:t>bhastie@ulsterboces.org</a:t>
            </a:r>
          </a:p>
          <a:p>
            <a:pPr>
              <a:spcBef>
                <a:spcPts val="0"/>
              </a:spcBef>
              <a:buNone/>
            </a:pPr>
            <a:endParaRPr/>
          </a:p>
        </p:txBody>
      </p:sp>
      <p:pic>
        <p:nvPicPr>
          <p:cNvPr id="176" name="Shape 176"/>
          <p:cNvPicPr preferRelativeResize="0"/>
          <p:nvPr/>
        </p:nvPicPr>
        <p:blipFill>
          <a:blip r:embed="rId5">
            <a:alphaModFix/>
          </a:blip>
          <a:stretch>
            <a:fillRect/>
          </a:stretch>
        </p:blipFill>
        <p:spPr>
          <a:xfrm>
            <a:off x="2767000" y="2559725"/>
            <a:ext cx="3704150" cy="243377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Dr. D. </a:t>
            </a:r>
            <a:r>
              <a:rPr lang="en" sz="1800" u="sng">
                <a:solidFill>
                  <a:schemeClr val="hlink"/>
                </a:solidFill>
                <a:hlinkClick r:id="rId3"/>
              </a:rPr>
              <a:t>https://www.youtube.com/watch?v=0fn_vAhu_Lw</a:t>
            </a:r>
            <a:r>
              <a:rPr lang="en"/>
              <a:t> </a:t>
            </a:r>
          </a:p>
        </p:txBody>
      </p:sp>
      <p:pic>
        <p:nvPicPr>
          <p:cNvPr id="51" name="Shape 51"/>
          <p:cNvPicPr preferRelativeResize="0"/>
          <p:nvPr/>
        </p:nvPicPr>
        <p:blipFill>
          <a:blip r:embed="rId4">
            <a:alphaModFix/>
          </a:blip>
          <a:stretch>
            <a:fillRect/>
          </a:stretch>
        </p:blipFill>
        <p:spPr>
          <a:xfrm>
            <a:off x="1470425" y="1277775"/>
            <a:ext cx="6086475" cy="364807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pic>
        <p:nvPicPr>
          <p:cNvPr id="56" name="Shape 56"/>
          <p:cNvPicPr preferRelativeResize="0"/>
          <p:nvPr/>
        </p:nvPicPr>
        <p:blipFill>
          <a:blip r:embed="rId3">
            <a:alphaModFix/>
          </a:blip>
          <a:stretch>
            <a:fillRect/>
          </a:stretch>
        </p:blipFill>
        <p:spPr>
          <a:xfrm>
            <a:off x="569850" y="125662"/>
            <a:ext cx="8004299" cy="4892174"/>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1" name="Shape 61"/>
          <p:cNvPicPr preferRelativeResize="0"/>
          <p:nvPr/>
        </p:nvPicPr>
        <p:blipFill>
          <a:blip r:embed="rId3">
            <a:alphaModFix/>
          </a:blip>
          <a:stretch>
            <a:fillRect/>
          </a:stretch>
        </p:blipFill>
        <p:spPr>
          <a:xfrm>
            <a:off x="574712" y="135900"/>
            <a:ext cx="7994574" cy="48716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lgn="ctr" rtl="0">
              <a:lnSpc>
                <a:spcPct val="115000"/>
              </a:lnSpc>
              <a:spcBef>
                <a:spcPts val="0"/>
              </a:spcBef>
              <a:buNone/>
            </a:pPr>
            <a:r>
              <a:rPr lang="en">
                <a:solidFill>
                  <a:srgbClr val="FF0000"/>
                </a:solidFill>
              </a:rPr>
              <a:t>Comment Sentence Frames</a:t>
            </a:r>
          </a:p>
        </p:txBody>
      </p:sp>
      <p:pic>
        <p:nvPicPr>
          <p:cNvPr id="67" name="Shape 67"/>
          <p:cNvPicPr preferRelativeResize="0"/>
          <p:nvPr/>
        </p:nvPicPr>
        <p:blipFill>
          <a:blip r:embed="rId3">
            <a:alphaModFix/>
          </a:blip>
          <a:stretch>
            <a:fillRect/>
          </a:stretch>
        </p:blipFill>
        <p:spPr>
          <a:xfrm>
            <a:off x="182075" y="2021550"/>
            <a:ext cx="8797250" cy="21290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
                <a:solidFill>
                  <a:srgbClr val="FF0000"/>
                </a:solidFill>
              </a:rPr>
              <a:t>Comment Sentence Frames</a:t>
            </a:r>
          </a:p>
        </p:txBody>
      </p:sp>
      <p:pic>
        <p:nvPicPr>
          <p:cNvPr id="73" name="Shape 73"/>
          <p:cNvPicPr preferRelativeResize="0"/>
          <p:nvPr/>
        </p:nvPicPr>
        <p:blipFill>
          <a:blip r:embed="rId3">
            <a:alphaModFix/>
          </a:blip>
          <a:stretch>
            <a:fillRect/>
          </a:stretch>
        </p:blipFill>
        <p:spPr>
          <a:xfrm>
            <a:off x="57899" y="2225625"/>
            <a:ext cx="9028325" cy="175912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
                <a:solidFill>
                  <a:srgbClr val="FF0000"/>
                </a:solidFill>
              </a:rPr>
              <a:t>Comment Sentence Frames</a:t>
            </a:r>
          </a:p>
        </p:txBody>
      </p:sp>
      <p:pic>
        <p:nvPicPr>
          <p:cNvPr id="79" name="Shape 79"/>
          <p:cNvPicPr preferRelativeResize="0"/>
          <p:nvPr/>
        </p:nvPicPr>
        <p:blipFill>
          <a:blip r:embed="rId3">
            <a:alphaModFix/>
          </a:blip>
          <a:stretch>
            <a:fillRect/>
          </a:stretch>
        </p:blipFill>
        <p:spPr>
          <a:xfrm>
            <a:off x="190650" y="2220300"/>
            <a:ext cx="8762699" cy="16965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Culture Day Form            1:40-2:45</a:t>
            </a:r>
          </a:p>
        </p:txBody>
      </p:sp>
      <p:pic>
        <p:nvPicPr>
          <p:cNvPr id="85" name="Shape 85"/>
          <p:cNvPicPr preferRelativeResize="0"/>
          <p:nvPr/>
        </p:nvPicPr>
        <p:blipFill>
          <a:blip r:embed="rId3">
            <a:alphaModFix/>
          </a:blip>
          <a:stretch>
            <a:fillRect/>
          </a:stretch>
        </p:blipFill>
        <p:spPr>
          <a:xfrm>
            <a:off x="1406125" y="1397424"/>
            <a:ext cx="5707974" cy="3528425"/>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swiss">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429</Words>
  <Application>Microsoft Office PowerPoint</Application>
  <PresentationFormat>On-screen Show (16:9)</PresentationFormat>
  <Paragraphs>40</Paragraphs>
  <Slides>25</Slides>
  <Notes>25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25</vt:i4>
      </vt:variant>
    </vt:vector>
  </HeadingPairs>
  <TitlesOfParts>
    <vt:vector size="27" baseType="lpstr">
      <vt:lpstr>Arial</vt:lpstr>
      <vt:lpstr>swiss</vt:lpstr>
      <vt:lpstr>1:40 - 3:00   Introduction to Growth Providing Feedback  Presenter:  Karen  Brooks &amp; Barbara Tischler Hastie  Audience: Jr High Faculty  </vt:lpstr>
      <vt:lpstr>PowerPoint Presentation</vt:lpstr>
      <vt:lpstr>Dr. D. https://www.youtube.com/watch?v=0fn_vAhu_Lw </vt:lpstr>
      <vt:lpstr>PowerPoint Presentation</vt:lpstr>
      <vt:lpstr>PowerPoint Presentation</vt:lpstr>
      <vt:lpstr>Comment Sentence Frames</vt:lpstr>
      <vt:lpstr>Comment Sentence Frames</vt:lpstr>
      <vt:lpstr>Comment Sentence Frames</vt:lpstr>
      <vt:lpstr>Culture Day Form            1:40-2:45</vt:lpstr>
      <vt:lpstr>Specific, descriptive growth providing feedback is necessary for improvement and student success.</vt:lpstr>
      <vt:lpstr>Turn and Talk</vt:lpstr>
      <vt:lpstr>Growth Providing Feedback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It is NOT the Nail! https://www.youtube.com/watch?v=-4EDhdAHrOg </vt:lpstr>
      <vt:lpstr>PowerPoint Presentation</vt:lpstr>
      <vt:lpstr>Jelly and Fluff</vt:lpstr>
      <vt:lpstr>Listen to the Story</vt:lpstr>
      <vt:lpstr>Closing - Do you Speak English? https://www.youtube.com/watch?v=rxUm-2x-2dM </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1:40 - 3:00   Introduction to Growth Providing Feedback  Presenter:  Karen  Brooks &amp; Barbara Tischler Hastie  Audience: Jr High Faculty  </dc:title>
  <dc:creator>Karen Brooks</dc:creator>
  <cp:lastModifiedBy>Karen Brooks</cp:lastModifiedBy>
  <cp:revision>1</cp:revision>
  <dcterms:modified xsi:type="dcterms:W3CDTF">2015-03-17T19:06:39Z</dcterms:modified>
</cp:coreProperties>
</file>